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7.png" ContentType="image/png"/>
  <Override PartName="/ppt/media/image26.png" ContentType="image/png"/>
  <Override PartName="/ppt/media/image25.png" ContentType="image/png"/>
  <Override PartName="/ppt/media/image24.png" ContentType="image/png"/>
  <Override PartName="/ppt/media/image9.png" ContentType="image/png"/>
  <Override PartName="/ppt/media/image10.png" ContentType="image/png"/>
  <Override PartName="/ppt/media/image23.png" ContentType="image/png"/>
  <Override PartName="/ppt/media/image8.png" ContentType="image/png"/>
  <Override PartName="/ppt/media/image1.png" ContentType="image/png"/>
  <Override PartName="/ppt/media/image6.png" ContentType="image/png"/>
  <Override PartName="/ppt/media/image21.png" ContentType="image/png"/>
  <Override PartName="/ppt/media/image2.png" ContentType="image/png"/>
  <Override PartName="/ppt/media/image7.png" ContentType="image/png"/>
  <Override PartName="/ppt/media/image22.png" ContentType="image/png"/>
  <Override PartName="/ppt/media/image3.png" ContentType="image/png"/>
  <Override PartName="/ppt/media/image4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5.png" ContentType="image/png"/>
  <Override PartName="/ppt/media/image20.png" ContentType="image/pn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" descr=""/>
          <p:cNvPicPr/>
          <p:nvPr/>
        </p:nvPicPr>
        <p:blipFill>
          <a:blip r:embed="rId2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  <p:pic>
        <p:nvPicPr>
          <p:cNvPr id="79" name="" descr=""/>
          <p:cNvPicPr/>
          <p:nvPr/>
        </p:nvPicPr>
        <p:blipFill>
          <a:blip r:embed="rId3"/>
          <a:stretch/>
        </p:blipFill>
        <p:spPr>
          <a:xfrm>
            <a:off x="2979000" y="1326240"/>
            <a:ext cx="4121640" cy="3288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Shape 6" descr=""/>
          <p:cNvPicPr/>
          <p:nvPr/>
        </p:nvPicPr>
        <p:blipFill>
          <a:blip r:embed="rId2"/>
          <a:stretch/>
        </p:blipFill>
        <p:spPr>
          <a:xfrm>
            <a:off x="360" y="360"/>
            <a:ext cx="10077480" cy="5671800"/>
          </a:xfrm>
          <a:prstGeom prst="rect">
            <a:avLst/>
          </a:prstGeom>
          <a:ln>
            <a:noFill/>
          </a:ln>
        </p:spPr>
      </p:pic>
      <p:pic>
        <p:nvPicPr>
          <p:cNvPr id="1" name="Shape 7" descr=""/>
          <p:cNvPicPr/>
          <p:nvPr/>
        </p:nvPicPr>
        <p:blipFill>
          <a:blip r:embed="rId3"/>
          <a:stretch/>
        </p:blipFill>
        <p:spPr>
          <a:xfrm>
            <a:off x="7796880" y="142200"/>
            <a:ext cx="2039040" cy="64944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0" y="0"/>
            <a:ext cx="10079280" cy="5669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2"/>
          <p:cNvSpPr/>
          <p:nvPr/>
        </p:nvSpPr>
        <p:spPr>
          <a:xfrm>
            <a:off x="0" y="0"/>
            <a:ext cx="5051520" cy="566928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59" descr=""/>
          <p:cNvPicPr/>
          <p:nvPr/>
        </p:nvPicPr>
        <p:blipFill>
          <a:blip r:embed="rId2"/>
          <a:stretch/>
        </p:blipFill>
        <p:spPr>
          <a:xfrm>
            <a:off x="360" y="360"/>
            <a:ext cx="10077480" cy="5671800"/>
          </a:xfrm>
          <a:prstGeom prst="rect">
            <a:avLst/>
          </a:prstGeom>
          <a:ln>
            <a:noFill/>
          </a:ln>
        </p:spPr>
      </p:pic>
      <p:pic>
        <p:nvPicPr>
          <p:cNvPr id="41" name="Shape 60" descr=""/>
          <p:cNvPicPr/>
          <p:nvPr/>
        </p:nvPicPr>
        <p:blipFill>
          <a:blip r:embed="rId3"/>
          <a:stretch/>
        </p:blipFill>
        <p:spPr>
          <a:xfrm>
            <a:off x="7796880" y="142200"/>
            <a:ext cx="2039040" cy="6494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0" y="0"/>
            <a:ext cx="10079280" cy="5669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0" y="0"/>
            <a:ext cx="5051520" cy="566928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png"/><Relationship Id="rId3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Module 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Hacking and Cracking Wireless Authentication protocols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45400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64680">
              <a:lnSpc>
                <a:spcPct val="100000"/>
              </a:lnSpc>
              <a:buClr>
                <a:srgbClr val="000000"/>
              </a:buClr>
              <a:buFont typeface="Noto Sans Symbols"/>
              <a:buChar char="−"/>
            </a:pPr>
            <a:r>
              <a:rPr b="0" lang="en-US" sz="2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Modes of Wireless Card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83760">
              <a:lnSpc>
                <a:spcPct val="100000"/>
              </a:lnSpc>
              <a:buClr>
                <a:srgbClr val="000000"/>
              </a:buClr>
              <a:buFont typeface="Noto Sans Symbols"/>
              <a:buChar char="−"/>
            </a:pPr>
            <a:r>
              <a:rPr b="0" lang="en-US" sz="2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WEP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64680">
              <a:lnSpc>
                <a:spcPct val="100000"/>
              </a:lnSpc>
              <a:buClr>
                <a:srgbClr val="000000"/>
              </a:buClr>
              <a:buFont typeface="Noto Sans Symbols"/>
              <a:buChar char="−"/>
            </a:pPr>
            <a:r>
              <a:rPr b="0" lang="en-US" sz="2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WPA/WPA2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64680">
              <a:lnSpc>
                <a:spcPct val="100000"/>
              </a:lnSpc>
              <a:buClr>
                <a:srgbClr val="000000"/>
              </a:buClr>
              <a:buFont typeface="Noto Sans Symbols"/>
              <a:buChar char="−"/>
            </a:pPr>
            <a:r>
              <a:rPr b="0" lang="en-US" sz="2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WPA2 Enterprise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64680">
              <a:lnSpc>
                <a:spcPct val="100000"/>
              </a:lnSpc>
              <a:buClr>
                <a:srgbClr val="000000"/>
              </a:buClr>
              <a:buFont typeface="Noto Sans Symbols"/>
              <a:buChar char="−"/>
            </a:pPr>
            <a:r>
              <a:rPr b="0" lang="en-US" sz="2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WPS (Online/Offline attack)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64680">
              <a:lnSpc>
                <a:spcPct val="100000"/>
              </a:lnSpc>
              <a:buClr>
                <a:srgbClr val="000000"/>
              </a:buClr>
              <a:buFont typeface="Noto Sans Symbols"/>
              <a:buChar char="−"/>
            </a:pPr>
            <a:r>
              <a:rPr b="0" lang="en-US" sz="2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Setting up Open Access Point - Evil Twin Attack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64680">
              <a:lnSpc>
                <a:spcPct val="100000"/>
              </a:lnSpc>
              <a:buClr>
                <a:srgbClr val="000000"/>
              </a:buClr>
              <a:buFont typeface="Noto Sans Symbols"/>
              <a:buChar char="−"/>
            </a:pPr>
            <a:r>
              <a:rPr b="0" lang="en-US" sz="2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Hacking via Captive Portal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9760">
              <a:lnSpc>
                <a:spcPct val="100000"/>
              </a:lnSpc>
              <a:buClr>
                <a:srgbClr val="000000"/>
              </a:buClr>
              <a:buSzPct val="75000"/>
              <a:buFont typeface="Noto Sans Symbols"/>
              <a:buChar char="−"/>
            </a:pPr>
            <a:r>
              <a:rPr b="0" lang="en-US" sz="2200" spc="-1" strike="noStrike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Shape 117" descr=""/>
          <p:cNvPicPr/>
          <p:nvPr/>
        </p:nvPicPr>
        <p:blipFill>
          <a:blip r:embed="rId1"/>
          <a:stretch/>
        </p:blipFill>
        <p:spPr>
          <a:xfrm>
            <a:off x="265320" y="162000"/>
            <a:ext cx="4520520" cy="859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Assessing security of WPA2 Enterprise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5303520" y="155448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Shape 178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115" name="CustomShape 3"/>
          <p:cNvSpPr/>
          <p:nvPr/>
        </p:nvSpPr>
        <p:spPr>
          <a:xfrm>
            <a:off x="5394960" y="274320"/>
            <a:ext cx="4388400" cy="493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Steps to take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Bring up WiFi Interface (if down)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Kill conflicting processes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an Evil Twin Access Point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Set up Radius Server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Set up Certificate Authority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Wait for the users to connect to your evil twin or deauthenticate users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An attacker will challenge with Challenge and Victims responds with a NTML MSCHAP Response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Crack the Challenge Response using asleap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Assessing the security of WPS (Online Attack)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5303520" y="155448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8" name="Shape 186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119" name="CustomShape 3"/>
          <p:cNvSpPr/>
          <p:nvPr/>
        </p:nvSpPr>
        <p:spPr>
          <a:xfrm>
            <a:off x="5394960" y="274320"/>
            <a:ext cx="4388400" cy="48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Bring up WiFi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Kill conflicting processes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monitoring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Determine AP MAC + Channel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Check if WPS enabled using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“</a:t>
            </a: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wash -i &lt;wifi interface&gt;”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Using reaver to perform online attack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“</a:t>
            </a: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reaver -i &lt;mon interface&gt; -c &lt;channel&gt; -b &lt;AP MAC&gt; -vv”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Assessing the security of WPS (offline Attack)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5303520" y="155448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2" name="Shape 194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123" name="CustomShape 3"/>
          <p:cNvSpPr/>
          <p:nvPr/>
        </p:nvSpPr>
        <p:spPr>
          <a:xfrm>
            <a:off x="5394960" y="274320"/>
            <a:ext cx="4388400" cy="48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Bring up WiFi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Kill conflicting processes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monitoring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Determine AP MAC + Channel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Check if WPS enabled using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“</a:t>
            </a: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wash -i &lt;wifi interface&gt;”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Using reaver to perform online attack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“</a:t>
            </a: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reaver -i &lt;mon interface&gt; -c &lt;channel&gt; -b &lt;AP MAC&gt; -vv -S”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Assessing the security of WPS (offline Attack)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5303520" y="155448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6" name="Shape 202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127" name="CustomShape 3"/>
          <p:cNvSpPr/>
          <p:nvPr/>
        </p:nvSpPr>
        <p:spPr>
          <a:xfrm>
            <a:off x="5394960" y="274320"/>
            <a:ext cx="4388400" cy="48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5394960" y="274320"/>
            <a:ext cx="4114080" cy="347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Retrieve necessary fields from reaver: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88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PKE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88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PKR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88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e-hash 1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88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e-hash 2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88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E-nonce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88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R-nonce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 indent="-288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Authkey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Run Pixie Dust Attack on the parameters: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pixiewps --pke &lt;pke&gt; --pkr &lt;pkr&gt; --e-hash1 &lt;e-hash1&gt; --e-hash2 &lt;e-hash2&gt; --authkey &lt;authkey&gt; --e-nonce &lt;e-nonce&gt;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Creating Evil Twin Access Point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5303520" y="155448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1" name="Shape 211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132" name="CustomShape 3"/>
          <p:cNvSpPr/>
          <p:nvPr/>
        </p:nvSpPr>
        <p:spPr>
          <a:xfrm>
            <a:off x="5394960" y="274320"/>
            <a:ext cx="4388400" cy="524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Bring up WiFi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Kill conflicting processes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managed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Set up fake Access Point with Hostapd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Set up DHCP Server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Forward the traffic with iptable rules.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echo 1 &gt; /proc/sys/net/ipv4/ip_forward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iptables –table nat –append POSTROUTING –out-interface eth0 -j MASQUERADE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iptables –append FORWARD –in-interface at0 -j ACCEPT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iptables -t nat -A PREROUTING -p tcp –dport 80 -j DNAT –to-destination [LOCALIP ADDRESS:80]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iptables -t nat -A POSTROUTING -j MASQUERADE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Sniff the Traffic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Assessment of Captive Portal on Open Access Point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5303520" y="155448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5" name="Shape 219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136" name="CustomShape 3"/>
          <p:cNvSpPr/>
          <p:nvPr/>
        </p:nvSpPr>
        <p:spPr>
          <a:xfrm>
            <a:off x="5394960" y="274320"/>
            <a:ext cx="4388400" cy="524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Bring up WiFi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Kill conflicting processes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monitoring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Set up fake Access Point with Hostapd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Set up DHCP Server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Forward the traffic with iptable rules.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echo 1 &gt; /proc/sys/net/ipv4/ip_forward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iptables –table nat –append POSTROUTING –out-interface eth0 -j MASQUERADE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iptables –append FORWARD –in-interface at0 -j ACCEPT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iptables -t nat -A PREROUTING -p tcp –dport 80 -j DNAT –to-destination [LOCALIP ADDRESS:80]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iptables -t nat -A POSTROUTING -j MASQUERADE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Assessment of Captive Portal on Open Access Point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5303520" y="155448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9" name="Shape 227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140" name="CustomShape 3"/>
          <p:cNvSpPr/>
          <p:nvPr/>
        </p:nvSpPr>
        <p:spPr>
          <a:xfrm>
            <a:off x="5394960" y="274320"/>
            <a:ext cx="4388400" cy="5648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Start Apache and MySQL Server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a small database to store the data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a fake login page or duplicate portal page as the target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Modify the post parameters to match processing PHP script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Output the inserted data into either MySQL Database or output file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Sniff the data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Sample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Captive portal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1" name="Shape 229" descr=""/>
          <p:cNvPicPr/>
          <p:nvPr/>
        </p:nvPicPr>
        <p:blipFill>
          <a:blip r:embed="rId2"/>
          <a:srcRect l="14316" t="33768" r="14781" b="11048"/>
          <a:stretch/>
        </p:blipFill>
        <p:spPr>
          <a:xfrm>
            <a:off x="7498080" y="3932280"/>
            <a:ext cx="2193480" cy="1370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Taking over machines via BeeF Framework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5303520" y="155448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4" name="Shape 219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145" name="CustomShape 3"/>
          <p:cNvSpPr/>
          <p:nvPr/>
        </p:nvSpPr>
        <p:spPr>
          <a:xfrm>
            <a:off x="5394960" y="274320"/>
            <a:ext cx="4388400" cy="524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Bring up WiFi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Kill conflicting processes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monitoring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Set up fake Access Point with Hostapd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Set up DHCP Server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Forward the traffic with iptable rules.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echo 1 &gt; /proc/sys/net/ipv4/ip_forward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iptables –table nat –append POSTROUTING –out-interface eth0 -j MASQUERADE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iptables –append FORWARD –in-interface at0 -j ACCEPT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iptables -t nat -A PREROUTING -p tcp –dport 80 -j DNAT –to-destination [LOCALIP ADDRESS:80]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iptables -t nat -A POSTROUTING -j MASQUERADE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Set up Index.html server script for beef Injection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Exercise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5394960" y="137160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Assess your own home network WiFi Security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Set up a fake AP and connect to it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Create a sample Captive Portal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Set up WPA2 Enterprise AP and connect to it and crack the hash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Crack the provided WPS with provided details in the exercises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8" name="Shape 236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Modes of Wireless cards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5303520" y="611640"/>
            <a:ext cx="4570920" cy="386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Wireless card can operate in 7 modes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Master (AP)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Managed (STA)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Ad Hoc (decentralized WiFi Network)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Mesh (</a:t>
            </a: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communications network made up of radio nodes organized in a mesh topology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Repeater (</a:t>
            </a: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receives a signal and retransmits it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Promiscuous (</a:t>
            </a: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packet sniffing while associated to AP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Monitor (</a:t>
            </a: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monitor mode allows packets to be captured without having to associate with an access point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Shape 124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Output of supported modes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5303520" y="365760"/>
            <a:ext cx="1370880" cy="73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8" name="Shape 131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89" name="CustomShape 3"/>
          <p:cNvSpPr/>
          <p:nvPr/>
        </p:nvSpPr>
        <p:spPr>
          <a:xfrm>
            <a:off x="5212080" y="389520"/>
            <a:ext cx="4754160" cy="491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3ntr0py@3ntr0py-m ~ $ iw list | grep -A 20 "Supported interface modes"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Supported interface modes: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* IBSS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* managed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* AP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* AP/VLAN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* monitor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Band 1: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Capabilities: 0x1072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HT20/HT40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Static SM Power Save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RX Greenfield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RX HT20 SGI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RX HT40 SGI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No RX STBC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Max AMSDU length: 3839 bytes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DSSS/CCK HT40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Maximum RX AMPDU length 65535 bytes (exponent: 0x003)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Minimum RX AMPDU time spacing: 4 usec (0x05)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HT TX/RX MCS rate indexes supported: 0-15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Bitrates (non-HT):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	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* 1.0 Mbps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3ntr0py@3ntr0py-m ~ $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Creating a Monitoring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5303520" y="457200"/>
            <a:ext cx="4388400" cy="288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Bring up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ifconfig wlan0 up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Kill conflicting processes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airmon-ng check kill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a monitoring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airmon-ng start wlan0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Check if it is monitoring mode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iwconfig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2" name="Shape 139" descr=""/>
          <p:cNvPicPr/>
          <p:nvPr/>
        </p:nvPicPr>
        <p:blipFill>
          <a:blip r:embed="rId1"/>
          <a:srcRect l="7113" t="54926" r="28572" b="17551"/>
          <a:stretch/>
        </p:blipFill>
        <p:spPr>
          <a:xfrm>
            <a:off x="5395320" y="3292200"/>
            <a:ext cx="4526280" cy="1004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Assessing security of WEP with Client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5303520" y="155448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5" name="Shape 146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96" name="CustomShape 3"/>
          <p:cNvSpPr/>
          <p:nvPr/>
        </p:nvSpPr>
        <p:spPr>
          <a:xfrm>
            <a:off x="5394960" y="274320"/>
            <a:ext cx="4388400" cy="48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Steps to take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Bring up WiFi Interface (if down)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Kill conflicting processes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a monitor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Sniff Traffic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Determine the AP + Station connected + channel of operation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Inject ARP Traffic to generate enough IV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Crack the password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Assessing security of WEP without Client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5303520" y="155448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9" name="Shape 154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100" name="CustomShape 3"/>
          <p:cNvSpPr/>
          <p:nvPr/>
        </p:nvSpPr>
        <p:spPr>
          <a:xfrm>
            <a:off x="5394960" y="274320"/>
            <a:ext cx="4388400" cy="49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Steps to take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Bring up WiFi Interface (if down)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Kill conflicting processes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a monitor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Sniff Traffic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Determine the AP + Station connected + channel of operation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Make fake authentication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ARP Packet using PRGA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Inject ARP Packet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Crack the password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Assessing security of WPA/WPA2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5303520" y="155448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3" name="Shape 162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104" name="CustomShape 3"/>
          <p:cNvSpPr/>
          <p:nvPr/>
        </p:nvSpPr>
        <p:spPr>
          <a:xfrm>
            <a:off x="5394960" y="274320"/>
            <a:ext cx="4388400" cy="48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Steps to take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Bring up WiFi Interface (if down)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Kill conflicting processes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Create a monitor interface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Sniff Traffic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Determine the AP + Station connected + channel of operation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Wait till someone connects + deauthenticate a connected user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Crack the handshake using aircrack-ng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Optional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Another way to crack WPA2 Handshake using hashcat password cracker.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Assessing security of WPA/WPA2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Shape 162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107" name="TextShape 2"/>
          <p:cNvSpPr txBox="1"/>
          <p:nvPr/>
        </p:nvSpPr>
        <p:spPr>
          <a:xfrm>
            <a:off x="5394960" y="182880"/>
            <a:ext cx="4297680" cy="3929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Steps required to use hashcat to crack WPA2 handshake: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Capture WPA2 handshake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Create ocl-hashcat accepted file format from capture handshake using aircrack-ng tool: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aircrack-ng &lt;input file.cap&gt; -J &lt;output file name&gt;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output will be in .hccap format. For example: wpa2hash.hccap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 can crack that using ocl hashcat with following command: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Font typeface="StarSymbol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oclhashcat -m 2500 wpa2hash.hccap &lt;path to your dictioary file&gt;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01040" y="611640"/>
            <a:ext cx="4249440" cy="444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Assessing WPA2 Enterprise Security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Understanding Challenge and Response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5303520" y="1554480"/>
            <a:ext cx="4570920" cy="249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marL="432000" indent="-329760">
              <a:lnSpc>
                <a:spcPct val="100000"/>
              </a:lnSpc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</a:t>
            </a: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0" name="Shape 170" descr=""/>
          <p:cNvPicPr/>
          <p:nvPr/>
        </p:nvPicPr>
        <p:blipFill>
          <a:blip r:embed="rId1"/>
          <a:stretch/>
        </p:blipFill>
        <p:spPr>
          <a:xfrm>
            <a:off x="1768680" y="5259600"/>
            <a:ext cx="1514160" cy="287280"/>
          </a:xfrm>
          <a:prstGeom prst="rect">
            <a:avLst/>
          </a:prstGeom>
          <a:ln>
            <a:noFill/>
          </a:ln>
        </p:spPr>
      </p:pic>
      <p:sp>
        <p:nvSpPr>
          <p:cNvPr id="111" name="CustomShape 3"/>
          <p:cNvSpPr/>
          <p:nvPr/>
        </p:nvSpPr>
        <p:spPr>
          <a:xfrm>
            <a:off x="5394960" y="274320"/>
            <a:ext cx="4388400" cy="48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Station attempts to access the AP which has RADIUS Server enabled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Server sends challenge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Client responds to challenge containing: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Username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Challenge string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Hash of received message strings + session identifier and digest of user’s password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Font typeface="Noto Sans Symbols"/>
              <a:buAutoNum type="arabicParenR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</a:rPr>
              <a:t>The server checks the response and determines if allowed or not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Application>LibreOffice/5.1.4.2$Linux_X86_64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2017-04-13T19:10:53Z</dcterms:modified>
  <cp:revision>7</cp:revision>
  <dc:subject/>
  <dc:title/>
</cp:coreProperties>
</file>